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F"/>
    <a:srgbClr val="C5C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7"/>
    <p:restoredTop sz="94646"/>
  </p:normalViewPr>
  <p:slideViewPr>
    <p:cSldViewPr snapToGrid="0" snapToObjects="1" showGuides="1">
      <p:cViewPr varScale="1">
        <p:scale>
          <a:sx n="98" d="100"/>
          <a:sy n="98" d="100"/>
        </p:scale>
        <p:origin x="3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DE69C-5908-9147-BF66-ADFEBBEFA8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114E68-AFD2-E84B-9279-50C2250D3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74085-E679-1441-AF49-8E0A533D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1A139-64D4-EC45-B981-5940F4FB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98C27-684E-1B4A-A257-3F064328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6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F576-7FEF-854F-94C9-139A3328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2898-590D-0448-952D-79CD6EC4E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3EFFF-37BD-474B-B315-F89A3480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39B94-1415-E641-89FF-2E009023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930E0-F98E-C448-B790-1A2A5363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99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40C210-7279-7945-B7D4-A58B6CBC5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4BCD44-BD82-ED45-AFCD-48C7676A9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A11FF-37DD-4645-B59D-476C58798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698A-9429-C84E-8981-62120198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04BC7-6790-FD4F-9658-8ED69721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5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715F-D8CF-AC4F-A857-B7B5787C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ED333-0987-EA40-90EC-92751A3C0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56BD-A368-404D-A861-CEB14475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2963-7652-F84C-8BBB-AB5A3B0D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493F0-6BD0-F944-B77A-D7BCC376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4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ED84-15C8-3F4F-A295-76BBA1A3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44144-6C55-E14B-A4CF-F49004BA8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0963A-765D-2B48-8BD7-66D4A6EB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3D491-641A-8D4A-B2AA-3BD678CA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9C6A9-1CEC-1542-8F7F-DD24865B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2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4DFB-BBF7-8340-B6F3-70E0125F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CB3D1-5738-2646-92C5-1E0FDEA00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1FB88-ADE7-6347-B378-D4ECBBF32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92583-8F88-FA41-AC73-73B4E503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80A12-8427-CA47-82EA-F4528E17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34B47-4599-2642-A624-0934F21C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4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3D219-61B7-D04B-8E13-65A6E75E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C5C3C-6737-3344-89F6-F0BFDA9D0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7F9A5-A0E0-3540-8183-0055FB56E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AA883F-B292-E745-AE5F-ADB1863E2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CEB5E1-B57E-8141-96EF-038A8CABC2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63C13-36C6-C74E-B71C-AC8E67A19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85A69-AC5A-4C4E-A3DF-F6750F6AE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C8F87-7325-EF40-BB66-BEAF7710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1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58E5-9B1C-4E47-AE79-55C53D07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CB096-CAAD-7B4D-8898-F4057BEB4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CBCEC-E4C5-854D-A1B1-7E9DDABB3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9F462-639B-A744-930A-62963E2F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5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9753F3-9B18-0C45-AF12-CF322682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78B2E-9525-7645-B034-BE1DF164C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708B2-18AD-8D4A-A1E6-A8CAB94A8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4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45F0B-3CB1-7948-B932-11D6229F3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4A21-1F9F-DD42-B6B7-AA0C87E91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7FFE2-EF53-DE4D-B9AC-28139046D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1EBAF-4B56-6A45-9396-A103FC95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63B7A-3354-AA42-BEAD-7E36B476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AC78A4-C123-284B-A5C5-1BFC5B03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3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4E04-9A37-324F-8B42-190086A1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CD20D-C5E7-D34E-BA6B-C2A4884F6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637B1-7756-3E4F-9700-F3EF46A07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26B98-01B2-F84A-8335-A34C41C2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4C072-5D16-4F48-9B32-11136CDA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2F7E70-E4EE-284B-9EA2-83C467A8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5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0653D1-1C84-A046-B1FF-3C0AB653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942AC-F931-7945-804A-1E7FD14A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F20D7-2A0B-8A4C-B9B6-7910E4C31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2DCDD-ED88-7647-8B06-FE6824F007D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C98B-2C7B-7C46-B9F8-DA50BED52B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13FC4-446A-4C45-A0A5-2B18209E3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A4C39-2D3B-2645-A7BC-8B1FC4BED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2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2EBAA2-6D40-6640-A5A6-D3B16E71D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698" y="34507"/>
            <a:ext cx="6089302" cy="69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88104-B2D1-884C-8D8B-477ECAD86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7971"/>
            <a:ext cx="9144000" cy="781664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Discover Wellness: Find a Healthier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362BA2-25A3-6744-9B0C-569B7FB8D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792" y="1371600"/>
            <a:ext cx="5676182" cy="5486400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2727325" algn="l"/>
              </a:tabLst>
            </a:pPr>
            <a:r>
              <a:rPr lang="en-US" sz="3800" b="1" dirty="0">
                <a:latin typeface="+mj-lt"/>
              </a:rPr>
              <a:t>Mission</a:t>
            </a:r>
          </a:p>
          <a:p>
            <a:pPr algn="l">
              <a:tabLst>
                <a:tab pos="2727325" algn="l"/>
              </a:tabLst>
            </a:pPr>
            <a:r>
              <a:rPr lang="en-US" dirty="0"/>
              <a:t>To create an inclusive wellness culture on campus. We aim to provide SUNY Oswego employees with opportunities to practice health and wellness-based initiatives on campus and in their homes.  These experiences will equip our employees with awareness, knowledge, and skills to advocate for a culture of healthy practices to promote chronic disease prevention and ultimately improve quality of life.</a:t>
            </a:r>
            <a:endParaRPr lang="en-US" sz="3800" b="1" dirty="0">
              <a:latin typeface="+mj-lt"/>
            </a:endParaRPr>
          </a:p>
          <a:p>
            <a:r>
              <a:rPr lang="en-US" sz="3800" b="1" dirty="0">
                <a:latin typeface="+mj-lt"/>
              </a:rPr>
              <a:t>Vision</a:t>
            </a:r>
          </a:p>
          <a:p>
            <a:pPr algn="l"/>
            <a:r>
              <a:rPr lang="en-US" dirty="0"/>
              <a:t>To decrease the need for health care interventions through preventative methods by equipping faculty and staff with the necessary tools to succeed in obtaining optimal health.</a:t>
            </a:r>
            <a:endParaRPr lang="en-US" sz="3800" dirty="0"/>
          </a:p>
          <a:p>
            <a:r>
              <a:rPr lang="en-US" sz="3800" dirty="0"/>
              <a:t>Goals</a:t>
            </a:r>
            <a:endParaRPr lang="en-US" b="0" dirty="0">
              <a:effectLst/>
            </a:endParaRP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/>
              <a:t>Promote a wellness culture on campus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/>
              <a:t>Chronic disease prevention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/>
              <a:t>Health and wellness education to instill skill-set </a:t>
            </a:r>
          </a:p>
          <a:p>
            <a:pPr marL="800100" lvl="1" indent="-342900" algn="l" fontAlgn="base">
              <a:buFont typeface="Arial" panose="020B0604020202020204" pitchFamily="34" charset="0"/>
              <a:buChar char="•"/>
            </a:pPr>
            <a:r>
              <a:rPr lang="en-US" sz="2400" dirty="0"/>
              <a:t>Improve quality of life</a:t>
            </a:r>
          </a:p>
          <a:p>
            <a:endParaRPr lang="en-US" sz="3800" dirty="0"/>
          </a:p>
          <a:p>
            <a:pPr algn="l"/>
            <a:endParaRPr lang="en-US" dirty="0"/>
          </a:p>
          <a:p>
            <a:pPr algn="l">
              <a:tabLst>
                <a:tab pos="2727325" algn="l"/>
              </a:tabLst>
            </a:pPr>
            <a:endParaRPr lang="en-US" dirty="0"/>
          </a:p>
          <a:p>
            <a:pPr algn="l">
              <a:tabLst>
                <a:tab pos="2727325" algn="l"/>
              </a:tabLst>
            </a:pPr>
            <a:endParaRPr lang="en-US" dirty="0"/>
          </a:p>
          <a:p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C764C4A-ED4E-0047-94A1-EBF108A9B3AE}"/>
              </a:ext>
            </a:extLst>
          </p:cNvPr>
          <p:cNvSpPr txBox="1">
            <a:spLocks/>
          </p:cNvSpPr>
          <p:nvPr/>
        </p:nvSpPr>
        <p:spPr>
          <a:xfrm>
            <a:off x="0" y="2798182"/>
            <a:ext cx="6096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DBC29C5-6945-524B-9202-2DBE2BF660C7}"/>
              </a:ext>
            </a:extLst>
          </p:cNvPr>
          <p:cNvSpPr txBox="1">
            <a:spLocks/>
          </p:cNvSpPr>
          <p:nvPr/>
        </p:nvSpPr>
        <p:spPr>
          <a:xfrm>
            <a:off x="6257029" y="1234694"/>
            <a:ext cx="5676180" cy="556709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600" dirty="0"/>
              <a:t>Methods</a:t>
            </a:r>
          </a:p>
          <a:p>
            <a:pPr algn="l"/>
            <a:r>
              <a:rPr lang="en-US" sz="3000" dirty="0"/>
              <a:t>Cohort model with SUNY Oswego employees.  Seven content sessions and seven coaching/discussions.   </a:t>
            </a:r>
          </a:p>
          <a:p>
            <a:r>
              <a:rPr lang="en-US" sz="4600" b="1" dirty="0">
                <a:latin typeface="+mj-lt"/>
              </a:rPr>
              <a:t>Wellness Sessions</a:t>
            </a:r>
          </a:p>
          <a:p>
            <a:pPr algn="l"/>
            <a:r>
              <a:rPr lang="en-US" sz="2600" b="1" dirty="0"/>
              <a:t>1- Writing Away Stress: “reduce the overall stress by educating and implementing stress management techniques” (</a:t>
            </a:r>
            <a:r>
              <a:rPr lang="en-US" sz="2600" b="1" dirty="0" err="1"/>
              <a:t>Hotaling</a:t>
            </a:r>
            <a:r>
              <a:rPr lang="en-US" sz="2600" b="1" dirty="0"/>
              <a:t>, 2020). </a:t>
            </a:r>
          </a:p>
          <a:p>
            <a:pPr algn="l"/>
            <a:r>
              <a:rPr lang="en-US" sz="2600" b="1" dirty="0"/>
              <a:t>2- Beginner Resistance Training: “teach strength training movements that can be completed anywhere at anytime” (Stone, 2019).</a:t>
            </a:r>
          </a:p>
          <a:p>
            <a:pPr algn="l"/>
            <a:r>
              <a:rPr lang="en-US" sz="2600" b="1" dirty="0"/>
              <a:t>3-Decoding Nutrition Labels: “understand how to read a nutrition labels to make better food choices (</a:t>
            </a:r>
            <a:r>
              <a:rPr lang="en-US" sz="2600" b="1" dirty="0" err="1"/>
              <a:t>Kmetz</a:t>
            </a:r>
            <a:r>
              <a:rPr lang="en-US" sz="2600" b="1" dirty="0"/>
              <a:t>, 2020)</a:t>
            </a:r>
          </a:p>
          <a:p>
            <a:pPr algn="l"/>
            <a:r>
              <a:rPr lang="en-US" sz="2600" b="1" dirty="0"/>
              <a:t>4- Don’t Stress About Stress: “educate on how to manage stress via meditation, deep breathing, yoga, and stretching" (McCabe, 2019).</a:t>
            </a:r>
          </a:p>
          <a:p>
            <a:pPr algn="l"/>
            <a:r>
              <a:rPr lang="en-US" sz="2600" b="1" dirty="0"/>
              <a:t>5- Portion Distortion: “offer recommendations on how to make small changes in one’s daily eating habits to manage portion sizes” (Davis &amp; Schaff, 2020).</a:t>
            </a:r>
          </a:p>
          <a:p>
            <a:pPr algn="l"/>
            <a:r>
              <a:rPr lang="en-US" sz="2600" b="1" dirty="0"/>
              <a:t>6-Move Well: “inform the participants proper ways to move their bodies during daily routines to increase their quality of life” (Schaff &amp; Stone, 2019).</a:t>
            </a:r>
          </a:p>
          <a:p>
            <a:pPr algn="l"/>
            <a:r>
              <a:rPr lang="en-US" sz="2600" b="1" dirty="0"/>
              <a:t>7- Sleep Well: “educate on strategies to improve quality and quantity of sleep” (Schaff, 2020).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C6633-ECE7-824F-A7CE-C29FFD202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6" y="176983"/>
            <a:ext cx="1345720" cy="781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2BD65-66C2-3D41-AB58-80D4CAFAB8E6}"/>
              </a:ext>
            </a:extLst>
          </p:cNvPr>
          <p:cNvSpPr txBox="1"/>
          <p:nvPr/>
        </p:nvSpPr>
        <p:spPr>
          <a:xfrm>
            <a:off x="2913018" y="840207"/>
            <a:ext cx="637467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Dr. Elizabeth Keida, Department of Health Promotion and Wellness</a:t>
            </a:r>
          </a:p>
        </p:txBody>
      </p:sp>
      <p:pic>
        <p:nvPicPr>
          <p:cNvPr id="4" name="RISE I" descr="RISE I">
            <a:hlinkClick r:id="" action="ppaction://media"/>
            <a:extLst>
              <a:ext uri="{FF2B5EF4-FFF2-40B4-BE49-F238E27FC236}">
                <a16:creationId xmlns:a16="http://schemas.microsoft.com/office/drawing/2014/main" id="{EE610659-9FB9-694D-BF5F-E00C19A9D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299" y="941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329</Words>
  <Application>Microsoft Macintosh PowerPoint</Application>
  <PresentationFormat>Widescreen</PresentationFormat>
  <Paragraphs>24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Discover Wellness: Find a Healthier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 Wellness: Find a Healthier You</dc:title>
  <dc:creator>Elizabeth A Keida</dc:creator>
  <cp:lastModifiedBy>Elizabeth A Keida</cp:lastModifiedBy>
  <cp:revision>10</cp:revision>
  <dcterms:created xsi:type="dcterms:W3CDTF">2020-08-01T01:01:15Z</dcterms:created>
  <dcterms:modified xsi:type="dcterms:W3CDTF">2020-08-15T00:44:40Z</dcterms:modified>
</cp:coreProperties>
</file>